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 id="2147483673" r:id="rId2"/>
    <p:sldMasterId id="2147483687" r:id="rId3"/>
    <p:sldMasterId id="2147483692" r:id="rId4"/>
  </p:sldMasterIdLst>
  <p:notesMasterIdLst>
    <p:notesMasterId r:id="rId17"/>
  </p:notesMasterIdLst>
  <p:sldIdLst>
    <p:sldId id="257" r:id="rId5"/>
    <p:sldId id="386" r:id="rId6"/>
    <p:sldId id="407" r:id="rId7"/>
    <p:sldId id="408" r:id="rId8"/>
    <p:sldId id="405" r:id="rId9"/>
    <p:sldId id="409" r:id="rId10"/>
    <p:sldId id="404" r:id="rId11"/>
    <p:sldId id="403" r:id="rId12"/>
    <p:sldId id="396" r:id="rId13"/>
    <p:sldId id="398" r:id="rId14"/>
    <p:sldId id="399" r:id="rId15"/>
    <p:sldId id="39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6623" autoAdjust="0"/>
  </p:normalViewPr>
  <p:slideViewPr>
    <p:cSldViewPr snapToGrid="0" snapToObjects="1">
      <p:cViewPr>
        <p:scale>
          <a:sx n="79" d="100"/>
          <a:sy n="79" d="100"/>
        </p:scale>
        <p:origin x="8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C201A-1C6A-48DC-8BE1-FD53CD10808A}"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9D6FFB-80C3-4F69-9FAC-C36066D946C2}" type="slidenum">
              <a:rPr lang="en-US" smtClean="0"/>
              <a:t>‹#›</a:t>
            </a:fld>
            <a:endParaRPr lang="en-US"/>
          </a:p>
        </p:txBody>
      </p:sp>
    </p:spTree>
    <p:extLst>
      <p:ext uri="{BB962C8B-B14F-4D97-AF65-F5344CB8AC3E}">
        <p14:creationId xmlns:p14="http://schemas.microsoft.com/office/powerpoint/2010/main" val="29963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Today I’ll be talking about How is the body involved in the practice of mathematics?</a:t>
            </a:r>
          </a:p>
          <a:p>
            <a:r>
              <a:rPr lang="en-US" dirty="0"/>
              <a:t>Ever wondered what mathematicians are up to at the blackboard, chalk in hand? Well, Let's jump into it and explore what mathematicians' bodies are all about during the process of mathematical discovery!</a:t>
            </a:r>
          </a:p>
          <a:p>
            <a:endParaRPr lang="en-US" dirty="0"/>
          </a:p>
        </p:txBody>
      </p:sp>
      <p:sp>
        <p:nvSpPr>
          <p:cNvPr id="4" name="Slide Number Placeholder 3"/>
          <p:cNvSpPr>
            <a:spLocks noGrp="1"/>
          </p:cNvSpPr>
          <p:nvPr>
            <p:ph type="sldNum" sz="quarter" idx="5"/>
          </p:nvPr>
        </p:nvSpPr>
        <p:spPr/>
        <p:txBody>
          <a:bodyPr/>
          <a:lstStyle/>
          <a:p>
            <a:fld id="{459D6FFB-80C3-4F69-9FAC-C36066D946C2}" type="slidenum">
              <a:rPr lang="en-US" smtClean="0"/>
              <a:t>1</a:t>
            </a:fld>
            <a:endParaRPr lang="en-US"/>
          </a:p>
        </p:txBody>
      </p:sp>
    </p:spTree>
    <p:extLst>
      <p:ext uri="{BB962C8B-B14F-4D97-AF65-F5344CB8AC3E}">
        <p14:creationId xmlns:p14="http://schemas.microsoft.com/office/powerpoint/2010/main" val="1126160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upon the recent study by </a:t>
            </a:r>
            <a:r>
              <a:rPr lang="en-US" dirty="0" err="1"/>
              <a:t>Tabatabaeian</a:t>
            </a:r>
            <a:r>
              <a:rPr lang="en-US" dirty="0"/>
              <a:t> et al. (2023), I divided the time period into six timeslots. I then classified numerical distances into three categories: close, medium, and far. As we can see, it appears that mathematicians tend to spend a greater portion of their time in close proximity to the board during the initial stages of the session and more time farther from the board as the session continues. However, it is important to note that we have not yet reached conclusive results.</a:t>
            </a:r>
            <a:endParaRPr lang="en-US"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EEBF3-F8C7-9645-A413-E80F4988FC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963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So, </a:t>
            </a:r>
            <a:r>
              <a:rPr lang="en-US" b="0" i="0" dirty="0">
                <a:solidFill>
                  <a:srgbClr val="D1D5DB"/>
                </a:solidFill>
                <a:effectLst/>
                <a:latin typeface="Söhne"/>
              </a:rPr>
              <a:t>Mathematicians immerse themselves in real-world mathematical activities, actively utilizing their bodies for constant interaction with the environment through inscriptions, gestures, speech, and gaze. The creation of inscriptions is concentrated at the beginning of the session, with mathematicians spending more time in close proximity to the board initially and gradually moving farther away. Their frequent movement around the room involves adjusting distances from the board, an active manipulation of visual information aimed at potentially enhancing the discovery of unexpected connections. Far from aimless, mathematicians' movements are purposeful as they seek hidden connections even while away from the board.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EEBF3-F8C7-9645-A413-E80F4988FC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794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EEBF3-F8C7-9645-A413-E80F4988FC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573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In the intricate realm of mathematics, where concepts unfold as abstract entities, the practice of this discipline takes on a tangible and embodied form. Mathematicians actively and physically engage in the intellectual dance with numbers and patterns. How close or far they are from the chalkboard changes how they see things, giving different perspectives and ways to represent math ideas.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The choice of visual representation emerges as a key player, guiding mathematicians through the process of complex problems. These external representations simplify abstract concepts and procedures, and in doing so, fostering a profound visuo-spatial understanding that paves the way for breakthroughs in mathematical cognition.</a:t>
            </a:r>
          </a:p>
          <a:p>
            <a:endParaRPr lang="en-US" b="0" i="0" dirty="0">
              <a:solidFill>
                <a:srgbClr val="000000"/>
              </a:solidFill>
              <a:effectLst/>
              <a:latin typeface="Times New Roman" panose="02020603050405020304" pitchFamily="18" charset="0"/>
            </a:endParaRPr>
          </a:p>
          <a:p>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EEBF3-F8C7-9645-A413-E80F4988FC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837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EEBF3-F8C7-9645-A413-E80F4988FC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863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corpus was originally compiled by Marghetis et al. (2019) to explore mathematical reasoning within ecologically valid settings. The mathematicians conducted their work at blackboards in their personal offices. </a:t>
            </a:r>
          </a:p>
          <a:p>
            <a:r>
              <a:rPr lang="en-US" dirty="0"/>
              <a:t>The moment-to-moment work of mathematics is material and messy. Mathematicians write, scribble, draw, sketch. Then they elaborate, erase, gesture toward, and interpret those inscriptions.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EEBF3-F8C7-9645-A413-E80F4988FC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54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While copiously writing and gesturing, mathematicians move from within writing distance (A), to medium distance where writing is difficult but pointing is easy (B), to a far distance where they could see the entire blackboard (C). </a:t>
            </a:r>
            <a:r>
              <a:rPr lang="en-US" sz="1200" i="1" dirty="0"/>
              <a:t>From </a:t>
            </a:r>
            <a:r>
              <a:rPr lang="en-US" sz="1200" i="1" dirty="0" err="1"/>
              <a:t>Tabatabeian</a:t>
            </a:r>
            <a:r>
              <a:rPr lang="en-US" sz="1200" i="1" dirty="0"/>
              <a:t> et.al, 2023.</a:t>
            </a:r>
          </a:p>
          <a:p>
            <a:endParaRPr lang="en-US" dirty="0"/>
          </a:p>
          <a:p>
            <a:r>
              <a:rPr lang="en-US" dirty="0" err="1"/>
              <a:t>Speceifically</a:t>
            </a:r>
            <a:r>
              <a:rPr lang="en-US" dirty="0"/>
              <a:t>, we hypothesized that Mathematicians spend more time standing close to the board earlier in the session and more time farther from the board as the session continues.</a:t>
            </a:r>
          </a:p>
          <a:p>
            <a:endParaRPr lang="en-US" dirty="0"/>
          </a:p>
          <a:p>
            <a:endParaRPr lang="en-US" dirty="0"/>
          </a:p>
          <a:p>
            <a:r>
              <a:rPr lang="en-US" b="0" i="0" dirty="0">
                <a:solidFill>
                  <a:srgbClr val="D1D5DB"/>
                </a:solidFill>
                <a:effectLst/>
                <a:latin typeface="Söhne"/>
              </a:rPr>
              <a:t>As mathematicians engage in prolonged problem-solving sessions, there is a tendency for them to transition from close proximity to the chalkboard to greater distances, suggesting a dynamic spatial pattern in the exploration and development of mathematical ideas over time.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EEBF3-F8C7-9645-A413-E80F4988FC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62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current analysis, machine learning techniques, </a:t>
            </a:r>
            <a:r>
              <a:rPr lang="en-US" dirty="0" err="1"/>
              <a:t>Mediapipe</a:t>
            </a:r>
            <a:r>
              <a:rPr lang="en-US" dirty="0"/>
              <a:t> Pose </a:t>
            </a:r>
            <a:r>
              <a:rPr lang="en-US" dirty="0" err="1"/>
              <a:t>Landmarker</a:t>
            </a:r>
            <a:r>
              <a:rPr lang="en-US" dirty="0"/>
              <a:t> in python, provided spatiotemporal results in three dimensions (x, y, and z) for various body parts, like shoulders, elbows, wrists and </a:t>
            </a:r>
            <a:r>
              <a:rPr lang="en-US" dirty="0" err="1"/>
              <a:t>fingures</a:t>
            </a:r>
            <a:r>
              <a:rPr lang="en-US" dirty="0"/>
              <a:t>. This </a:t>
            </a:r>
            <a:r>
              <a:rPr lang="en-US" dirty="0" err="1"/>
              <a:t>Mediapipe</a:t>
            </a:r>
            <a:r>
              <a:rPr lang="en-US" dirty="0"/>
              <a:t> tracks the body parts 30 times a second. I used these results to analyze mathematician’s specific body part’s distance from the chalkboard throughout the course of dealing and solving the math problems.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EEBF3-F8C7-9645-A413-E80F4988FC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2837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not conducted any analysis given the immense scale of the dataset, and here I’ll focus on visualizations. It’s an on-going project that I with my advisor are currently working on. It’s solely based on the </a:t>
            </a:r>
            <a:r>
              <a:rPr lang="en-US"/>
              <a:t>descriptive statistics.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EEBF3-F8C7-9645-A413-E80F4988FC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72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complex nature of tracking different body parts, the first thing that we need to look at, is how confident the machine is in tracking the mathematician’s body. Here, for example, for right wrist, the red line shows the visibility of the wrist and we see that it’s too messy and way below 1 over the course of the session and is not reliable.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EEBF3-F8C7-9645-A413-E80F4988FC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557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look at the right shoulder, we see that the machine algorithm is pretty confident in tracking its motions throughout the session. Therefore, I used the right shoulder for distance visualization.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EEBF3-F8C7-9645-A413-E80F4988FC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723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CF10-6BD5-484D-97EB-839875F8C3A4}"/>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33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0B2D57E-08BB-3341-B38D-6C97C21DA4A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774942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0472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pic>
        <p:nvPicPr>
          <p:cNvPr id="5" name="Picture 4">
            <a:extLst>
              <a:ext uri="{FF2B5EF4-FFF2-40B4-BE49-F238E27FC236}">
                <a16:creationId xmlns:a16="http://schemas.microsoft.com/office/drawing/2014/main" id="{CE012497-084F-5B06-0AC8-242977F77F0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460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15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11559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20979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2199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942865F-29A4-CC45-8037-DFFA930CD11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9210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F652BC-3B0E-0A4E-85A5-87924F8A8AD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507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6BD65B-4906-0748-BFE6-E7BC62F5FE6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675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2478B0-84C9-9741-824F-E59B381647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9978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37797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CF10-6BD5-484D-97EB-839875F8C3A4}"/>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0B2D57E-08BB-3341-B38D-6C97C21DA4A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73764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1325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1503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pic>
        <p:nvPicPr>
          <p:cNvPr id="5" name="Picture 4">
            <a:extLst>
              <a:ext uri="{FF2B5EF4-FFF2-40B4-BE49-F238E27FC236}">
                <a16:creationId xmlns:a16="http://schemas.microsoft.com/office/drawing/2014/main" id="{CE012497-084F-5B06-0AC8-242977F77F0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754740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20798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1660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555041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204779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8780703"/>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073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2653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pic>
        <p:nvPicPr>
          <p:cNvPr id="5" name="Picture 4">
            <a:extLst>
              <a:ext uri="{FF2B5EF4-FFF2-40B4-BE49-F238E27FC236}">
                <a16:creationId xmlns:a16="http://schemas.microsoft.com/office/drawing/2014/main" id="{6D41D31C-B295-AEE7-2E69-0B5F3263983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67183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346600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8631356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349293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53492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6" y="2160983"/>
            <a:ext cx="4185623" cy="576262"/>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75746" y="2737247"/>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9" cy="576262"/>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088385" y="2737247"/>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35D7F6-CC1D-44E1-A829-9A83726592D2}" type="datetime1">
              <a:rPr lang="en-US" smtClean="0"/>
              <a:t>12/13/2023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822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909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0262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2665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20056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61452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6"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1.emf"/><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936CB1-F04E-E349-AF7A-6D4D0EB0F72F}"/>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2572C1C-032D-3048-9D05-3FA2743FF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12">
            <a:extLst>
              <a:ext uri="{FF2B5EF4-FFF2-40B4-BE49-F238E27FC236}">
                <a16:creationId xmlns:a16="http://schemas.microsoft.com/office/drawing/2014/main" id="{8553A19E-796E-C845-AA6A-78F74FAB671E}"/>
              </a:ext>
            </a:extLst>
          </p:cNvPr>
          <p:cNvSpPr/>
          <p:nvPr/>
        </p:nvSpPr>
        <p:spPr>
          <a:xfrm>
            <a:off x="0" y="6210300"/>
            <a:ext cx="12192000" cy="6477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Picture 13">
            <a:extLst>
              <a:ext uri="{FF2B5EF4-FFF2-40B4-BE49-F238E27FC236}">
                <a16:creationId xmlns:a16="http://schemas.microsoft.com/office/drawing/2014/main" id="{48367C82-5C0C-2F49-B07D-72FB57B772DF}"/>
              </a:ext>
            </a:extLst>
          </p:cNvPr>
          <p:cNvPicPr>
            <a:picLocks noChangeAspect="1"/>
          </p:cNvPicPr>
          <p:nvPr/>
        </p:nvPicPr>
        <p:blipFill>
          <a:blip r:embed="rId6"/>
          <a:stretch>
            <a:fillRect/>
          </a:stretch>
        </p:blipFill>
        <p:spPr>
          <a:xfrm>
            <a:off x="10808596" y="6387146"/>
            <a:ext cx="1045363" cy="294008"/>
          </a:xfrm>
          <a:prstGeom prst="rect">
            <a:avLst/>
          </a:prstGeom>
        </p:spPr>
      </p:pic>
    </p:spTree>
    <p:extLst>
      <p:ext uri="{BB962C8B-B14F-4D97-AF65-F5344CB8AC3E}">
        <p14:creationId xmlns:p14="http://schemas.microsoft.com/office/powerpoint/2010/main" val="17294059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hf sldNum="0" hdr="0" ftr="0" dt="0"/>
  <p:txStyles>
    <p:titleStyle>
      <a:lvl1pPr algn="l" defTabSz="685800" rtl="0" eaLnBrk="1" latinLnBrk="0" hangingPunct="1">
        <a:lnSpc>
          <a:spcPct val="90000"/>
        </a:lnSpc>
        <a:spcBef>
          <a:spcPct val="0"/>
        </a:spcBef>
        <a:buNone/>
        <a:defRPr sz="3300" b="1" i="0" kern="1200">
          <a:solidFill>
            <a:schemeClr val="tx1"/>
          </a:solidFill>
          <a:latin typeface="Calibri" panose="020F0502020204030204" pitchFamily="34" charset="0"/>
          <a:ea typeface="+mj-ea"/>
          <a:cs typeface="Calibri" panose="020F050202020403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79771628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2" r:id="rId12"/>
    <p:sldLayoutId id="2147483663"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936CB1-F04E-E349-AF7A-6D4D0EB0F7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2572C1C-032D-3048-9D05-3FA2743FF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12">
            <a:extLst>
              <a:ext uri="{FF2B5EF4-FFF2-40B4-BE49-F238E27FC236}">
                <a16:creationId xmlns:a16="http://schemas.microsoft.com/office/drawing/2014/main" id="{8553A19E-796E-C845-AA6A-78F74FAB671E}"/>
              </a:ext>
            </a:extLst>
          </p:cNvPr>
          <p:cNvSpPr/>
          <p:nvPr/>
        </p:nvSpPr>
        <p:spPr>
          <a:xfrm>
            <a:off x="0" y="6210300"/>
            <a:ext cx="12192000" cy="6477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8367C82-5C0C-2F49-B07D-72FB57B772DF}"/>
              </a:ext>
            </a:extLst>
          </p:cNvPr>
          <p:cNvPicPr>
            <a:picLocks noChangeAspect="1"/>
          </p:cNvPicPr>
          <p:nvPr/>
        </p:nvPicPr>
        <p:blipFill>
          <a:blip r:embed="rId6"/>
          <a:stretch>
            <a:fillRect/>
          </a:stretch>
        </p:blipFill>
        <p:spPr>
          <a:xfrm>
            <a:off x="10808596" y="6387146"/>
            <a:ext cx="1045362" cy="294008"/>
          </a:xfrm>
          <a:prstGeom prst="rect">
            <a:avLst/>
          </a:prstGeom>
        </p:spPr>
      </p:pic>
    </p:spTree>
    <p:extLst>
      <p:ext uri="{BB962C8B-B14F-4D97-AF65-F5344CB8AC3E}">
        <p14:creationId xmlns:p14="http://schemas.microsoft.com/office/powerpoint/2010/main" val="315859168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hf sldNum="0" hdr="0" ftr="0" dt="0"/>
  <p:txStyles>
    <p:titleStyle>
      <a:lvl1pPr algn="l" defTabSz="914400" rtl="0" eaLnBrk="1" latinLnBrk="0" hangingPunct="1">
        <a:lnSpc>
          <a:spcPct val="90000"/>
        </a:lnSpc>
        <a:spcBef>
          <a:spcPct val="0"/>
        </a:spcBef>
        <a:buNone/>
        <a:defRPr sz="4400" b="1" i="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39190361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634439-0E1F-B531-8499-3BEA0DE85F63}"/>
              </a:ext>
            </a:extLst>
          </p:cNvPr>
          <p:cNvSpPr txBox="1"/>
          <p:nvPr/>
        </p:nvSpPr>
        <p:spPr>
          <a:xfrm>
            <a:off x="2287475" y="2383606"/>
            <a:ext cx="7617050" cy="1200329"/>
          </a:xfrm>
          <a:prstGeom prst="rect">
            <a:avLst/>
          </a:prstGeom>
          <a:noFill/>
        </p:spPr>
        <p:txBody>
          <a:bodyPr wrap="square">
            <a:spAutoFit/>
          </a:bodyPr>
          <a:lstStyle/>
          <a:p>
            <a:r>
              <a:rPr lang="en-US" sz="3600" dirty="0">
                <a:solidFill>
                  <a:schemeClr val="bg1"/>
                </a:solidFill>
              </a:rPr>
              <a:t>How is the body involved in the practice of mathematics?</a:t>
            </a:r>
          </a:p>
        </p:txBody>
      </p:sp>
      <p:sp>
        <p:nvSpPr>
          <p:cNvPr id="5" name="TextBox 4">
            <a:extLst>
              <a:ext uri="{FF2B5EF4-FFF2-40B4-BE49-F238E27FC236}">
                <a16:creationId xmlns:a16="http://schemas.microsoft.com/office/drawing/2014/main" id="{E785B1CC-8573-D03F-77F7-60C382872E96}"/>
              </a:ext>
            </a:extLst>
          </p:cNvPr>
          <p:cNvSpPr txBox="1"/>
          <p:nvPr/>
        </p:nvSpPr>
        <p:spPr>
          <a:xfrm>
            <a:off x="2287475" y="4462132"/>
            <a:ext cx="5166853" cy="369332"/>
          </a:xfrm>
          <a:prstGeom prst="rect">
            <a:avLst/>
          </a:prstGeom>
          <a:noFill/>
        </p:spPr>
        <p:txBody>
          <a:bodyPr wrap="square">
            <a:spAutoFit/>
          </a:bodyPr>
          <a:lstStyle/>
          <a:p>
            <a:r>
              <a:rPr lang="en-US" b="1" dirty="0">
                <a:solidFill>
                  <a:schemeClr val="bg1"/>
                </a:solidFill>
                <a:latin typeface="Times New Roman" panose="02020603050405020304" pitchFamily="18" charset="0"/>
                <a:ea typeface="Calibri" panose="020F0502020204030204" pitchFamily="34" charset="0"/>
              </a:rPr>
              <a:t>Soran Malaie</a:t>
            </a:r>
          </a:p>
        </p:txBody>
      </p:sp>
    </p:spTree>
    <p:extLst>
      <p:ext uri="{BB962C8B-B14F-4D97-AF65-F5344CB8AC3E}">
        <p14:creationId xmlns:p14="http://schemas.microsoft.com/office/powerpoint/2010/main" val="154810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940A-CAB7-2A4C-86CA-3D3F6AF796EF}"/>
              </a:ext>
            </a:extLst>
          </p:cNvPr>
          <p:cNvSpPr>
            <a:spLocks noGrp="1"/>
          </p:cNvSpPr>
          <p:nvPr>
            <p:ph type="title"/>
          </p:nvPr>
        </p:nvSpPr>
        <p:spPr>
          <a:xfrm>
            <a:off x="838200" y="131326"/>
            <a:ext cx="10515600" cy="1011376"/>
          </a:xfrm>
        </p:spPr>
        <p:txBody>
          <a:bodyPr>
            <a:normAutofit/>
          </a:bodyPr>
          <a:lstStyle/>
          <a:p>
            <a:r>
              <a:rPr lang="en-US" dirty="0">
                <a:latin typeface="+mj-lt"/>
              </a:rPr>
              <a:t>Right Shoulder Distance</a:t>
            </a:r>
          </a:p>
        </p:txBody>
      </p:sp>
      <p:cxnSp>
        <p:nvCxnSpPr>
          <p:cNvPr id="5" name="Straight Connector 4">
            <a:extLst>
              <a:ext uri="{FF2B5EF4-FFF2-40B4-BE49-F238E27FC236}">
                <a16:creationId xmlns:a16="http://schemas.microsoft.com/office/drawing/2014/main" id="{2E91E1CC-D512-A4BC-E77F-3043AE083EB0}"/>
              </a:ext>
            </a:extLst>
          </p:cNvPr>
          <p:cNvCxnSpPr>
            <a:cxnSpLocks/>
          </p:cNvCxnSpPr>
          <p:nvPr/>
        </p:nvCxnSpPr>
        <p:spPr>
          <a:xfrm>
            <a:off x="838200" y="1148742"/>
            <a:ext cx="10224247" cy="0"/>
          </a:xfrm>
          <a:prstGeom prst="line">
            <a:avLst/>
          </a:prstGeom>
          <a:ln w="19050">
            <a:solidFill>
              <a:srgbClr val="062756"/>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A graph with different colored bars&#10;&#10;Description automatically generated">
            <a:extLst>
              <a:ext uri="{FF2B5EF4-FFF2-40B4-BE49-F238E27FC236}">
                <a16:creationId xmlns:a16="http://schemas.microsoft.com/office/drawing/2014/main" id="{A7BE7623-B498-8477-01A7-861ED1D5751F}"/>
              </a:ext>
            </a:extLst>
          </p:cNvPr>
          <p:cNvPicPr>
            <a:picLocks noGrp="1" noChangeAspect="1"/>
          </p:cNvPicPr>
          <p:nvPr>
            <p:ph idx="1"/>
          </p:nvPr>
        </p:nvPicPr>
        <p:blipFill>
          <a:blip r:embed="rId3"/>
          <a:stretch>
            <a:fillRect/>
          </a:stretch>
        </p:blipFill>
        <p:spPr>
          <a:xfrm>
            <a:off x="2762723" y="1943715"/>
            <a:ext cx="6666554" cy="4115157"/>
          </a:xfrm>
        </p:spPr>
      </p:pic>
    </p:spTree>
    <p:extLst>
      <p:ext uri="{BB962C8B-B14F-4D97-AF65-F5344CB8AC3E}">
        <p14:creationId xmlns:p14="http://schemas.microsoft.com/office/powerpoint/2010/main" val="3873595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940A-CAB7-2A4C-86CA-3D3F6AF796EF}"/>
              </a:ext>
            </a:extLst>
          </p:cNvPr>
          <p:cNvSpPr>
            <a:spLocks noGrp="1"/>
          </p:cNvSpPr>
          <p:nvPr>
            <p:ph type="title"/>
          </p:nvPr>
        </p:nvSpPr>
        <p:spPr>
          <a:xfrm>
            <a:off x="838200" y="131326"/>
            <a:ext cx="10515600" cy="1011376"/>
          </a:xfrm>
        </p:spPr>
        <p:txBody>
          <a:bodyPr>
            <a:normAutofit/>
          </a:bodyPr>
          <a:lstStyle/>
          <a:p>
            <a:r>
              <a:rPr lang="en-US" dirty="0">
                <a:latin typeface="+mj-lt"/>
              </a:rPr>
              <a:t>Discussion</a:t>
            </a:r>
          </a:p>
        </p:txBody>
      </p:sp>
      <p:cxnSp>
        <p:nvCxnSpPr>
          <p:cNvPr id="5" name="Straight Connector 4">
            <a:extLst>
              <a:ext uri="{FF2B5EF4-FFF2-40B4-BE49-F238E27FC236}">
                <a16:creationId xmlns:a16="http://schemas.microsoft.com/office/drawing/2014/main" id="{2E91E1CC-D512-A4BC-E77F-3043AE083EB0}"/>
              </a:ext>
            </a:extLst>
          </p:cNvPr>
          <p:cNvCxnSpPr>
            <a:cxnSpLocks/>
          </p:cNvCxnSpPr>
          <p:nvPr/>
        </p:nvCxnSpPr>
        <p:spPr>
          <a:xfrm>
            <a:off x="838200" y="1148742"/>
            <a:ext cx="10224247" cy="0"/>
          </a:xfrm>
          <a:prstGeom prst="line">
            <a:avLst/>
          </a:prstGeom>
          <a:ln w="19050">
            <a:solidFill>
              <a:srgbClr val="06275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B8C4C1F6-1C08-1BD6-30D2-E434B67DD1E6}"/>
              </a:ext>
            </a:extLst>
          </p:cNvPr>
          <p:cNvSpPr>
            <a:spLocks noGrp="1"/>
          </p:cNvSpPr>
          <p:nvPr>
            <p:ph idx="1"/>
          </p:nvPr>
        </p:nvSpPr>
        <p:spPr>
          <a:xfrm>
            <a:off x="838200" y="1825624"/>
            <a:ext cx="10515600" cy="4404485"/>
          </a:xfrm>
        </p:spPr>
        <p:txBody>
          <a:bodyPr>
            <a:normAutofit/>
          </a:bodyPr>
          <a:lstStyle/>
          <a:p>
            <a:r>
              <a:rPr lang="en-US" sz="2000" dirty="0"/>
              <a:t>Mathematicians actively engage their bodies in real-world mathematical activities (Marghetis et. al, 2019).</a:t>
            </a:r>
          </a:p>
          <a:p>
            <a:r>
              <a:rPr lang="en-US" sz="2000" dirty="0"/>
              <a:t>Constant interaction with the environment through inscriptions, gestures, speech, and gaze.</a:t>
            </a:r>
          </a:p>
          <a:p>
            <a:r>
              <a:rPr lang="en-US" sz="2000" dirty="0"/>
              <a:t>Creation of inscriptions is front-loaded, concentrated at the beginning of the session.</a:t>
            </a:r>
          </a:p>
          <a:p>
            <a:r>
              <a:rPr lang="en-US" sz="2000" dirty="0"/>
              <a:t>Mathematicians spend more time in close proximity to the board initially and gradually move farther away.</a:t>
            </a:r>
          </a:p>
          <a:p>
            <a:r>
              <a:rPr lang="en-US" sz="2000" dirty="0"/>
              <a:t>Mathematicians frequently move around the room, adjusting distances from the board.</a:t>
            </a:r>
          </a:p>
          <a:p>
            <a:r>
              <a:rPr lang="en-US" sz="2000" dirty="0"/>
              <a:t>Adjusting distance actively manipulates visual information, potentially enhancing the discovery of unexpected connections.</a:t>
            </a:r>
          </a:p>
          <a:p>
            <a:r>
              <a:rPr lang="en-US" sz="2000" dirty="0"/>
              <a:t>Mathematicians' movements are not aimless; they actively manipulate visual information, seeking hidden connections while away from the board.</a:t>
            </a:r>
          </a:p>
        </p:txBody>
      </p:sp>
    </p:spTree>
    <p:extLst>
      <p:ext uri="{BB962C8B-B14F-4D97-AF65-F5344CB8AC3E}">
        <p14:creationId xmlns:p14="http://schemas.microsoft.com/office/powerpoint/2010/main" val="24799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1000"/>
                                        <p:tgtEl>
                                          <p:spTgt spid="9">
                                            <p:txEl>
                                              <p:pRg st="1" end="1"/>
                                            </p:txEl>
                                          </p:spTgt>
                                        </p:tgtEl>
                                      </p:cBhvr>
                                    </p:animEffect>
                                    <p:anim calcmode="lin" valueType="num">
                                      <p:cBhvr>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1000"/>
                                        <p:tgtEl>
                                          <p:spTgt spid="9">
                                            <p:txEl>
                                              <p:pRg st="2" end="2"/>
                                            </p:txEl>
                                          </p:spTgt>
                                        </p:tgtEl>
                                      </p:cBhvr>
                                    </p:animEffect>
                                    <p:anim calcmode="lin" valueType="num">
                                      <p:cBhvr>
                                        <p:cTn id="1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1000"/>
                                        <p:tgtEl>
                                          <p:spTgt spid="9">
                                            <p:txEl>
                                              <p:pRg st="3" end="3"/>
                                            </p:txEl>
                                          </p:spTgt>
                                        </p:tgtEl>
                                      </p:cBhvr>
                                    </p:animEffect>
                                    <p:anim calcmode="lin" valueType="num">
                                      <p:cBhvr>
                                        <p:cTn id="2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1000"/>
                                        <p:tgtEl>
                                          <p:spTgt spid="9">
                                            <p:txEl>
                                              <p:pRg st="4" end="4"/>
                                            </p:txEl>
                                          </p:spTgt>
                                        </p:tgtEl>
                                      </p:cBhvr>
                                    </p:animEffect>
                                    <p:anim calcmode="lin" valueType="num">
                                      <p:cBhvr>
                                        <p:cTn id="2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1000"/>
                                        <p:tgtEl>
                                          <p:spTgt spid="9">
                                            <p:txEl>
                                              <p:pRg st="5" end="5"/>
                                            </p:txEl>
                                          </p:spTgt>
                                        </p:tgtEl>
                                      </p:cBhvr>
                                    </p:animEffect>
                                    <p:anim calcmode="lin" valueType="num">
                                      <p:cBhvr>
                                        <p:cTn id="33"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1000"/>
                                        <p:tgtEl>
                                          <p:spTgt spid="9">
                                            <p:txEl>
                                              <p:pRg st="6" end="6"/>
                                            </p:txEl>
                                          </p:spTgt>
                                        </p:tgtEl>
                                      </p:cBhvr>
                                    </p:animEffect>
                                    <p:anim calcmode="lin" valueType="num">
                                      <p:cBhvr>
                                        <p:cTn id="38"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940A-CAB7-2A4C-86CA-3D3F6AF796EF}"/>
              </a:ext>
            </a:extLst>
          </p:cNvPr>
          <p:cNvSpPr>
            <a:spLocks noGrp="1"/>
          </p:cNvSpPr>
          <p:nvPr>
            <p:ph type="title"/>
          </p:nvPr>
        </p:nvSpPr>
        <p:spPr>
          <a:xfrm>
            <a:off x="838200" y="131326"/>
            <a:ext cx="10515600" cy="1011376"/>
          </a:xfrm>
        </p:spPr>
        <p:txBody>
          <a:bodyPr>
            <a:normAutofit/>
          </a:bodyPr>
          <a:lstStyle/>
          <a:p>
            <a:r>
              <a:rPr lang="en-US" dirty="0">
                <a:latin typeface="+mj-lt"/>
              </a:rPr>
              <a:t>Insight moment </a:t>
            </a:r>
          </a:p>
        </p:txBody>
      </p:sp>
      <p:cxnSp>
        <p:nvCxnSpPr>
          <p:cNvPr id="5" name="Straight Connector 4">
            <a:extLst>
              <a:ext uri="{FF2B5EF4-FFF2-40B4-BE49-F238E27FC236}">
                <a16:creationId xmlns:a16="http://schemas.microsoft.com/office/drawing/2014/main" id="{2E91E1CC-D512-A4BC-E77F-3043AE083EB0}"/>
              </a:ext>
            </a:extLst>
          </p:cNvPr>
          <p:cNvCxnSpPr>
            <a:cxnSpLocks/>
          </p:cNvCxnSpPr>
          <p:nvPr/>
        </p:nvCxnSpPr>
        <p:spPr>
          <a:xfrm>
            <a:off x="838200" y="1148742"/>
            <a:ext cx="10224247" cy="0"/>
          </a:xfrm>
          <a:prstGeom prst="line">
            <a:avLst/>
          </a:prstGeom>
          <a:ln w="19050">
            <a:solidFill>
              <a:srgbClr val="062756"/>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graph showing a graph&#10;&#10;Description automatically generated">
            <a:extLst>
              <a:ext uri="{FF2B5EF4-FFF2-40B4-BE49-F238E27FC236}">
                <a16:creationId xmlns:a16="http://schemas.microsoft.com/office/drawing/2014/main" id="{54E29B9A-E5A5-6D0D-8D10-AF9DF33ADCBA}"/>
              </a:ext>
            </a:extLst>
          </p:cNvPr>
          <p:cNvPicPr>
            <a:picLocks noGrp="1" noChangeAspect="1"/>
          </p:cNvPicPr>
          <p:nvPr>
            <p:ph idx="1"/>
          </p:nvPr>
        </p:nvPicPr>
        <p:blipFill>
          <a:blip r:embed="rId3"/>
          <a:stretch>
            <a:fillRect/>
          </a:stretch>
        </p:blipFill>
        <p:spPr>
          <a:xfrm>
            <a:off x="3894137" y="1825625"/>
            <a:ext cx="4403725" cy="4403725"/>
          </a:xfrm>
        </p:spPr>
      </p:pic>
    </p:spTree>
    <p:extLst>
      <p:ext uri="{BB962C8B-B14F-4D97-AF65-F5344CB8AC3E}">
        <p14:creationId xmlns:p14="http://schemas.microsoft.com/office/powerpoint/2010/main" val="160422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erson standing in front of a blackboard with math formulas&#10;&#10;Description automatically generated">
            <a:extLst>
              <a:ext uri="{FF2B5EF4-FFF2-40B4-BE49-F238E27FC236}">
                <a16:creationId xmlns:a16="http://schemas.microsoft.com/office/drawing/2014/main" id="{202370D3-43F4-E539-5402-22694D678CBA}"/>
              </a:ext>
            </a:extLst>
          </p:cNvPr>
          <p:cNvPicPr>
            <a:picLocks noChangeAspect="1"/>
          </p:cNvPicPr>
          <p:nvPr/>
        </p:nvPicPr>
        <p:blipFill rotWithShape="1">
          <a:blip r:embed="rId3"/>
          <a:srcRect l="21344" r="15860" b="1"/>
          <a:stretch/>
        </p:blipFill>
        <p:spPr>
          <a:xfrm>
            <a:off x="703182" y="665906"/>
            <a:ext cx="4777381" cy="535644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E2D7B14A-CD6F-3372-087A-A83B9CEDD17F}"/>
              </a:ext>
            </a:extLst>
          </p:cNvPr>
          <p:cNvSpPr>
            <a:spLocks noGrp="1"/>
          </p:cNvSpPr>
          <p:nvPr>
            <p:ph idx="1"/>
          </p:nvPr>
        </p:nvSpPr>
        <p:spPr>
          <a:xfrm>
            <a:off x="5894962" y="1984443"/>
            <a:ext cx="5458838" cy="4192520"/>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Math</a:t>
            </a:r>
            <a:r>
              <a:rPr lang="en-US" dirty="0">
                <a:latin typeface="Times New Roman" panose="02020603050405020304" pitchFamily="18" charset="0"/>
                <a:cs typeface="Times New Roman" panose="02020603050405020304" pitchFamily="18" charset="0"/>
              </a:rPr>
              <a:t> </a:t>
            </a:r>
          </a:p>
          <a:p>
            <a:pPr marL="0" indent="0">
              <a:buNone/>
            </a:pPr>
            <a:endParaRPr lang="en-US" sz="1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abstract, </a:t>
            </a: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yet, embodied</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External representations simplify abstract concepts and procedures, aiding in visuo-spatial understanding (</a:t>
            </a:r>
            <a:r>
              <a:rPr lang="en-US" sz="2400" dirty="0" err="1">
                <a:latin typeface="Times New Roman" panose="02020603050405020304" pitchFamily="18" charset="0"/>
                <a:cs typeface="Times New Roman" panose="02020603050405020304" pitchFamily="18" charset="0"/>
              </a:rPr>
              <a:t>Tabatabaeian</a:t>
            </a:r>
            <a:r>
              <a:rPr lang="en-US" sz="2400" dirty="0">
                <a:latin typeface="Times New Roman" panose="02020603050405020304" pitchFamily="18" charset="0"/>
                <a:cs typeface="Times New Roman" panose="02020603050405020304" pitchFamily="18" charset="0"/>
              </a:rPr>
              <a:t> et. al, 2023).</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68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6940A-CAB7-2A4C-86CA-3D3F6AF796EF}"/>
              </a:ext>
            </a:extLst>
          </p:cNvPr>
          <p:cNvSpPr>
            <a:spLocks noGrp="1"/>
          </p:cNvSpPr>
          <p:nvPr>
            <p:ph type="title"/>
          </p:nvPr>
        </p:nvSpPr>
        <p:spPr>
          <a:xfrm>
            <a:off x="808638" y="386930"/>
            <a:ext cx="9236700" cy="1188950"/>
          </a:xfrm>
        </p:spPr>
        <p:txBody>
          <a:bodyPr anchor="b">
            <a:normAutofit/>
          </a:bodyPr>
          <a:lstStyle/>
          <a:p>
            <a:r>
              <a:rPr lang="en-US" sz="5400"/>
              <a:t>Current Study</a:t>
            </a:r>
            <a:endParaRPr lang="en-US" sz="5400">
              <a:latin typeface="+mj-lt"/>
            </a:endParaRP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D7B14A-CD6F-3372-087A-A83B9CEDD17F}"/>
              </a:ext>
            </a:extLst>
          </p:cNvPr>
          <p:cNvSpPr>
            <a:spLocks/>
          </p:cNvSpPr>
          <p:nvPr/>
        </p:nvSpPr>
        <p:spPr>
          <a:xfrm>
            <a:off x="825264" y="3021026"/>
            <a:ext cx="10039471" cy="2828636"/>
          </a:xfrm>
          <a:prstGeom prst="rect">
            <a:avLst/>
          </a:prstGeom>
        </p:spPr>
        <p:txBody>
          <a:bodyPr>
            <a:normAutofit/>
          </a:bodyPr>
          <a:lstStyle/>
          <a:p>
            <a:pPr defTabSz="896112">
              <a:spcAft>
                <a:spcPts val="600"/>
              </a:spcAft>
            </a:pPr>
            <a:r>
              <a:rPr lang="en-US" sz="2400" kern="1200" dirty="0">
                <a:solidFill>
                  <a:schemeClr val="tx1"/>
                </a:solidFill>
                <a:latin typeface="Times New Roman" panose="02020603050405020304" pitchFamily="18" charset="0"/>
                <a:ea typeface="+mn-ea"/>
                <a:cs typeface="Times New Roman" panose="02020603050405020304" pitchFamily="18" charset="0"/>
              </a:rPr>
              <a:t>The current study leverages a video corpus to systematically explore the body's role in mathematical reasoning.</a:t>
            </a:r>
          </a:p>
          <a:p>
            <a:pPr defTabSz="896112">
              <a:spcAft>
                <a:spcPts val="600"/>
              </a:spcAft>
            </a:pPr>
            <a:endParaRPr lang="en-US" sz="2400" kern="1200" dirty="0">
              <a:solidFill>
                <a:schemeClr val="tx1"/>
              </a:solidFill>
              <a:latin typeface="Times New Roman" panose="02020603050405020304" pitchFamily="18" charset="0"/>
              <a:ea typeface="+mn-ea"/>
              <a:cs typeface="Times New Roman" panose="02020603050405020304" pitchFamily="18" charset="0"/>
            </a:endParaRPr>
          </a:p>
          <a:p>
            <a:pPr defTabSz="896112">
              <a:spcAft>
                <a:spcPts val="600"/>
              </a:spcAft>
            </a:pPr>
            <a:r>
              <a:rPr lang="en-US" sz="2400" b="1" kern="1200" dirty="0">
                <a:solidFill>
                  <a:schemeClr val="tx1"/>
                </a:solidFill>
                <a:latin typeface="Times New Roman" panose="02020603050405020304" pitchFamily="18" charset="0"/>
                <a:ea typeface="+mn-ea"/>
                <a:cs typeface="Times New Roman" panose="02020603050405020304" pitchFamily="18" charset="0"/>
              </a:rPr>
              <a:t>Research question</a:t>
            </a:r>
            <a:endParaRPr lang="en-US" sz="2400" kern="1200" dirty="0">
              <a:solidFill>
                <a:schemeClr val="tx1"/>
              </a:solidFill>
              <a:latin typeface="Times New Roman" panose="02020603050405020304" pitchFamily="18" charset="0"/>
              <a:ea typeface="+mn-ea"/>
              <a:cs typeface="Times New Roman" panose="02020603050405020304" pitchFamily="18" charset="0"/>
            </a:endParaRPr>
          </a:p>
          <a:p>
            <a:pPr defTabSz="896112">
              <a:spcAft>
                <a:spcPts val="600"/>
              </a:spcAft>
            </a:pPr>
            <a:r>
              <a:rPr lang="en-US" sz="2400" kern="1200" dirty="0">
                <a:solidFill>
                  <a:schemeClr val="tx1"/>
                </a:solidFill>
                <a:latin typeface="Times New Roman" panose="02020603050405020304" pitchFamily="18" charset="0"/>
                <a:ea typeface="+mn-ea"/>
                <a:cs typeface="Times New Roman" panose="02020603050405020304" pitchFamily="18" charset="0"/>
              </a:rPr>
              <a:t>What are experts typically doing with their bodies when they are engaged in creative mathematical reasoning?</a:t>
            </a:r>
          </a:p>
          <a:p>
            <a:pPr defTabSz="896112">
              <a:spcAft>
                <a:spcPts val="600"/>
              </a:spcAft>
            </a:pPr>
            <a:endParaRPr lang="en-US" sz="2400" kern="1200" dirty="0">
              <a:solidFill>
                <a:schemeClr val="tx1"/>
              </a:solidFill>
              <a:latin typeface="Times New Roman" panose="02020603050405020304" pitchFamily="18" charset="0"/>
              <a:ea typeface="+mn-ea"/>
              <a:cs typeface="Times New Roman" panose="02020603050405020304" pitchFamily="18" charset="0"/>
            </a:endParaRPr>
          </a:p>
          <a:p>
            <a:pPr marL="0" indent="0">
              <a:spcAft>
                <a:spcPts val="600"/>
              </a:spcAft>
              <a:buNone/>
            </a:pPr>
            <a:endParaRPr lang="en-US" sz="28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E91E1CC-D512-A4BC-E77F-3043AE083EB0}"/>
              </a:ext>
            </a:extLst>
          </p:cNvPr>
          <p:cNvCxnSpPr>
            <a:cxnSpLocks/>
          </p:cNvCxnSpPr>
          <p:nvPr/>
        </p:nvCxnSpPr>
        <p:spPr>
          <a:xfrm>
            <a:off x="825265" y="2785901"/>
            <a:ext cx="10039471" cy="0"/>
          </a:xfrm>
          <a:prstGeom prst="line">
            <a:avLst/>
          </a:prstGeom>
          <a:ln w="19050">
            <a:solidFill>
              <a:srgbClr val="0627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532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A collage of a person writing on a chalkboard&#10;&#10;Description automatically generated">
            <a:extLst>
              <a:ext uri="{FF2B5EF4-FFF2-40B4-BE49-F238E27FC236}">
                <a16:creationId xmlns:a16="http://schemas.microsoft.com/office/drawing/2014/main" id="{CFFE24F1-74CA-1DEA-77C6-8A482B6DF86E}"/>
              </a:ext>
            </a:extLst>
          </p:cNvPr>
          <p:cNvPicPr>
            <a:picLocks noChangeAspect="1"/>
          </p:cNvPicPr>
          <p:nvPr/>
        </p:nvPicPr>
        <p:blipFill rotWithShape="1">
          <a:blip r:embed="rId3"/>
          <a:srcRect l="968" r="17180" b="3342"/>
          <a:stretch/>
        </p:blipFill>
        <p:spPr>
          <a:xfrm>
            <a:off x="588626" y="631429"/>
            <a:ext cx="6365625" cy="5392126"/>
          </a:xfrm>
          <a:prstGeom prst="rect">
            <a:avLst/>
          </a:prstGeom>
        </p:spPr>
      </p:pic>
      <p:sp>
        <p:nvSpPr>
          <p:cNvPr id="7" name="TextBox 6">
            <a:extLst>
              <a:ext uri="{FF2B5EF4-FFF2-40B4-BE49-F238E27FC236}">
                <a16:creationId xmlns:a16="http://schemas.microsoft.com/office/drawing/2014/main" id="{4D4D4720-11E5-652D-A683-50C301C97043}"/>
              </a:ext>
            </a:extLst>
          </p:cNvPr>
          <p:cNvSpPr txBox="1"/>
          <p:nvPr/>
        </p:nvSpPr>
        <p:spPr>
          <a:xfrm>
            <a:off x="6954251" y="631429"/>
            <a:ext cx="4700337" cy="3046988"/>
          </a:xfrm>
          <a:prstGeom prst="rect">
            <a:avLst/>
          </a:prstGeom>
          <a:noFill/>
        </p:spPr>
        <p:txBody>
          <a:bodyPr wrap="square">
            <a:spAutoFit/>
          </a:bodyPr>
          <a:lstStyle/>
          <a:p>
            <a:r>
              <a:rPr lang="en-US" sz="3200" b="1" dirty="0"/>
              <a:t>Mathematicians</a:t>
            </a:r>
            <a:r>
              <a:rPr lang="en-US" sz="3200" dirty="0"/>
              <a:t> </a:t>
            </a:r>
          </a:p>
          <a:p>
            <a:pPr marL="571500" indent="-571500">
              <a:buFont typeface="Wingdings" panose="05000000000000000000" pitchFamily="2" charset="2"/>
              <a:buChar char="ü"/>
            </a:pPr>
            <a:r>
              <a:rPr lang="en-US" sz="3200" dirty="0"/>
              <a:t>move around</a:t>
            </a:r>
          </a:p>
          <a:p>
            <a:pPr marL="571500" indent="-571500">
              <a:buFont typeface="Wingdings" panose="05000000000000000000" pitchFamily="2" charset="2"/>
              <a:buChar char="ü"/>
            </a:pPr>
            <a:r>
              <a:rPr lang="en-US" sz="3200" dirty="0"/>
              <a:t>write</a:t>
            </a:r>
          </a:p>
          <a:p>
            <a:pPr marL="571500" indent="-571500">
              <a:buFont typeface="Wingdings" panose="05000000000000000000" pitchFamily="2" charset="2"/>
              <a:buChar char="ü"/>
            </a:pPr>
            <a:r>
              <a:rPr lang="en-US" sz="3200" dirty="0"/>
              <a:t> scribble</a:t>
            </a:r>
          </a:p>
          <a:p>
            <a:pPr marL="571500" indent="-571500">
              <a:buFont typeface="Wingdings" panose="05000000000000000000" pitchFamily="2" charset="2"/>
              <a:buChar char="ü"/>
            </a:pPr>
            <a:r>
              <a:rPr lang="en-US" sz="3200" dirty="0"/>
              <a:t>draw</a:t>
            </a:r>
          </a:p>
          <a:p>
            <a:pPr marL="571500" indent="-571500">
              <a:buFont typeface="Wingdings" panose="05000000000000000000" pitchFamily="2" charset="2"/>
              <a:buChar char="ü"/>
            </a:pPr>
            <a:r>
              <a:rPr lang="en-US" sz="3200" dirty="0"/>
              <a:t>sketch</a:t>
            </a:r>
          </a:p>
        </p:txBody>
      </p:sp>
      <p:sp>
        <p:nvSpPr>
          <p:cNvPr id="8" name="TextBox 7">
            <a:extLst>
              <a:ext uri="{FF2B5EF4-FFF2-40B4-BE49-F238E27FC236}">
                <a16:creationId xmlns:a16="http://schemas.microsoft.com/office/drawing/2014/main" id="{AE6C5772-E372-2D9C-0AB6-C83233B076B6}"/>
              </a:ext>
            </a:extLst>
          </p:cNvPr>
          <p:cNvSpPr txBox="1"/>
          <p:nvPr/>
        </p:nvSpPr>
        <p:spPr>
          <a:xfrm>
            <a:off x="8614609" y="3747360"/>
            <a:ext cx="3320716" cy="2554545"/>
          </a:xfrm>
          <a:prstGeom prst="rect">
            <a:avLst/>
          </a:prstGeom>
          <a:noFill/>
        </p:spPr>
        <p:txBody>
          <a:bodyPr wrap="square" rtlCol="0">
            <a:spAutoFit/>
          </a:bodyPr>
          <a:lstStyle/>
          <a:p>
            <a:pPr marL="571500" indent="-571500">
              <a:buFont typeface="Wingdings" panose="05000000000000000000" pitchFamily="2" charset="2"/>
              <a:buChar char="ü"/>
            </a:pPr>
            <a:r>
              <a:rPr lang="en-US" sz="3200" dirty="0">
                <a:cs typeface="Times New Roman" panose="02020603050405020304" pitchFamily="18" charset="0"/>
              </a:rPr>
              <a:t>elaborate </a:t>
            </a:r>
          </a:p>
          <a:p>
            <a:pPr marL="571500" indent="-571500">
              <a:buFont typeface="Wingdings" panose="05000000000000000000" pitchFamily="2" charset="2"/>
              <a:buChar char="ü"/>
            </a:pPr>
            <a:r>
              <a:rPr lang="en-US" sz="3200" dirty="0">
                <a:cs typeface="Times New Roman" panose="02020603050405020304" pitchFamily="18" charset="0"/>
              </a:rPr>
              <a:t>Erase</a:t>
            </a:r>
          </a:p>
          <a:p>
            <a:pPr marL="571500" indent="-571500">
              <a:buFont typeface="Wingdings" panose="05000000000000000000" pitchFamily="2" charset="2"/>
              <a:buChar char="ü"/>
            </a:pPr>
            <a:r>
              <a:rPr lang="en-US" sz="3200" dirty="0">
                <a:cs typeface="Times New Roman" panose="02020603050405020304" pitchFamily="18" charset="0"/>
              </a:rPr>
              <a:t>gesture toward</a:t>
            </a:r>
          </a:p>
          <a:p>
            <a:pPr marL="571500" indent="-571500">
              <a:buFont typeface="Wingdings" panose="05000000000000000000" pitchFamily="2" charset="2"/>
              <a:buChar char="ü"/>
            </a:pPr>
            <a:r>
              <a:rPr lang="en-US" sz="3200" dirty="0">
                <a:cs typeface="Times New Roman" panose="02020603050405020304" pitchFamily="18" charset="0"/>
              </a:rPr>
              <a:t>interpret</a:t>
            </a:r>
          </a:p>
          <a:p>
            <a:endParaRPr lang="en-US" sz="3200" dirty="0">
              <a:cs typeface="Times New Roman" panose="02020603050405020304" pitchFamily="18" charset="0"/>
            </a:endParaRPr>
          </a:p>
        </p:txBody>
      </p:sp>
      <p:sp>
        <p:nvSpPr>
          <p:cNvPr id="10" name="TextBox 9">
            <a:extLst>
              <a:ext uri="{FF2B5EF4-FFF2-40B4-BE49-F238E27FC236}">
                <a16:creationId xmlns:a16="http://schemas.microsoft.com/office/drawing/2014/main" id="{0A24D42F-835D-5ACA-7EC0-7834266A9386}"/>
              </a:ext>
            </a:extLst>
          </p:cNvPr>
          <p:cNvSpPr txBox="1"/>
          <p:nvPr/>
        </p:nvSpPr>
        <p:spPr>
          <a:xfrm>
            <a:off x="2390274" y="6087316"/>
            <a:ext cx="2791326" cy="369332"/>
          </a:xfrm>
          <a:prstGeom prst="rect">
            <a:avLst/>
          </a:prstGeom>
          <a:noFill/>
        </p:spPr>
        <p:txBody>
          <a:bodyPr wrap="square">
            <a:spAutoFit/>
          </a:bodyPr>
          <a:lstStyle/>
          <a:p>
            <a:r>
              <a:rPr lang="en-US" dirty="0"/>
              <a:t>Marghetis et al. (2019) </a:t>
            </a:r>
          </a:p>
        </p:txBody>
      </p:sp>
    </p:spTree>
    <p:extLst>
      <p:ext uri="{BB962C8B-B14F-4D97-AF65-F5344CB8AC3E}">
        <p14:creationId xmlns:p14="http://schemas.microsoft.com/office/powerpoint/2010/main" val="33060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additive="base">
                                        <p:cTn id="2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 calcmode="lin" valueType="num">
                                      <p:cBhvr additive="base">
                                        <p:cTn id="3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 calcmode="lin" valueType="num">
                                      <p:cBhvr additive="base">
                                        <p:cTn id="3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 calcmode="lin" valueType="num">
                                      <p:cBhvr additive="base">
                                        <p:cTn id="4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Content Placeholder 9" descr="A person with a face on a blackboard&#10;&#10;Description automatically generated">
            <a:extLst>
              <a:ext uri="{FF2B5EF4-FFF2-40B4-BE49-F238E27FC236}">
                <a16:creationId xmlns:a16="http://schemas.microsoft.com/office/drawing/2014/main" id="{5B87231D-A0D2-EF6C-7B05-B2C2EBEDBCE1}"/>
              </a:ext>
            </a:extLst>
          </p:cNvPr>
          <p:cNvPicPr>
            <a:picLocks noGrp="1" noChangeAspect="1"/>
          </p:cNvPicPr>
          <p:nvPr>
            <p:ph idx="1"/>
          </p:nvPr>
        </p:nvPicPr>
        <p:blipFill rotWithShape="1">
          <a:blip r:embed="rId3"/>
          <a:srcRect r="67672"/>
          <a:stretch/>
        </p:blipFill>
        <p:spPr>
          <a:xfrm>
            <a:off x="785591" y="442194"/>
            <a:ext cx="3433483" cy="251679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TextBox 1">
            <a:extLst>
              <a:ext uri="{FF2B5EF4-FFF2-40B4-BE49-F238E27FC236}">
                <a16:creationId xmlns:a16="http://schemas.microsoft.com/office/drawing/2014/main" id="{C6994C62-6C2A-72CD-E886-9E20F84EF487}"/>
              </a:ext>
            </a:extLst>
          </p:cNvPr>
          <p:cNvSpPr txBox="1"/>
          <p:nvPr/>
        </p:nvSpPr>
        <p:spPr>
          <a:xfrm>
            <a:off x="465220" y="3994448"/>
            <a:ext cx="10780297" cy="988479"/>
          </a:xfrm>
          <a:prstGeom prst="rect">
            <a:avLst/>
          </a:prstGeom>
        </p:spPr>
        <p:txBody>
          <a:bodyPr vert="horz" lIns="91440" tIns="45720" rIns="91440" bIns="45720" rtlCol="0">
            <a:normAutofit/>
          </a:bodyPr>
          <a:lstStyle/>
          <a:p>
            <a:pPr>
              <a:lnSpc>
                <a:spcPct val="90000"/>
              </a:lnSpc>
              <a:spcAft>
                <a:spcPts val="600"/>
              </a:spcAft>
            </a:pPr>
            <a:endParaRPr lang="en-US" sz="2400" i="1" dirty="0"/>
          </a:p>
        </p:txBody>
      </p:sp>
      <p:pic>
        <p:nvPicPr>
          <p:cNvPr id="3" name="Content Placeholder 9" descr="A person with a face on a blackboard&#10;&#10;Description automatically generated">
            <a:extLst>
              <a:ext uri="{FF2B5EF4-FFF2-40B4-BE49-F238E27FC236}">
                <a16:creationId xmlns:a16="http://schemas.microsoft.com/office/drawing/2014/main" id="{8EF23BB8-B8F9-11F6-A01D-B6C374B3BBC0}"/>
              </a:ext>
            </a:extLst>
          </p:cNvPr>
          <p:cNvPicPr>
            <a:picLocks noChangeAspect="1"/>
          </p:cNvPicPr>
          <p:nvPr/>
        </p:nvPicPr>
        <p:blipFill rotWithShape="1">
          <a:blip r:embed="rId3"/>
          <a:srcRect l="33692" r="33635"/>
          <a:stretch/>
        </p:blipFill>
        <p:spPr>
          <a:xfrm>
            <a:off x="4280033" y="912203"/>
            <a:ext cx="3470158" cy="251679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4" name="Content Placeholder 9" descr="A person with a face on a blackboard&#10;&#10;Description automatically generated">
            <a:extLst>
              <a:ext uri="{FF2B5EF4-FFF2-40B4-BE49-F238E27FC236}">
                <a16:creationId xmlns:a16="http://schemas.microsoft.com/office/drawing/2014/main" id="{809E0343-1070-5BF5-3C15-7C219D09C931}"/>
              </a:ext>
            </a:extLst>
          </p:cNvPr>
          <p:cNvPicPr>
            <a:picLocks noChangeAspect="1"/>
          </p:cNvPicPr>
          <p:nvPr/>
        </p:nvPicPr>
        <p:blipFill rotWithShape="1">
          <a:blip r:embed="rId3"/>
          <a:srcRect l="67069"/>
          <a:stretch/>
        </p:blipFill>
        <p:spPr>
          <a:xfrm>
            <a:off x="7811150" y="1413001"/>
            <a:ext cx="3497575" cy="251679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TextBox 4">
            <a:extLst>
              <a:ext uri="{FF2B5EF4-FFF2-40B4-BE49-F238E27FC236}">
                <a16:creationId xmlns:a16="http://schemas.microsoft.com/office/drawing/2014/main" id="{79868A30-8912-EF1D-8680-EA3CEE53C82F}"/>
              </a:ext>
            </a:extLst>
          </p:cNvPr>
          <p:cNvSpPr txBox="1"/>
          <p:nvPr/>
        </p:nvSpPr>
        <p:spPr>
          <a:xfrm>
            <a:off x="2075612" y="2922721"/>
            <a:ext cx="853440" cy="369332"/>
          </a:xfrm>
          <a:prstGeom prst="rect">
            <a:avLst/>
          </a:prstGeom>
          <a:noFill/>
        </p:spPr>
        <p:txBody>
          <a:bodyPr wrap="square" rtlCol="0">
            <a:spAutoFit/>
          </a:bodyPr>
          <a:lstStyle/>
          <a:p>
            <a:r>
              <a:rPr lang="en-US" b="1" dirty="0"/>
              <a:t>close</a:t>
            </a:r>
          </a:p>
        </p:txBody>
      </p:sp>
      <p:sp>
        <p:nvSpPr>
          <p:cNvPr id="6" name="TextBox 5">
            <a:extLst>
              <a:ext uri="{FF2B5EF4-FFF2-40B4-BE49-F238E27FC236}">
                <a16:creationId xmlns:a16="http://schemas.microsoft.com/office/drawing/2014/main" id="{B7273922-4C77-AD5C-5363-87326557C0A1}"/>
              </a:ext>
            </a:extLst>
          </p:cNvPr>
          <p:cNvSpPr txBox="1"/>
          <p:nvPr/>
        </p:nvSpPr>
        <p:spPr>
          <a:xfrm>
            <a:off x="5461680" y="3342392"/>
            <a:ext cx="1106864" cy="369332"/>
          </a:xfrm>
          <a:prstGeom prst="rect">
            <a:avLst/>
          </a:prstGeom>
          <a:noFill/>
        </p:spPr>
        <p:txBody>
          <a:bodyPr wrap="square" rtlCol="0">
            <a:spAutoFit/>
          </a:bodyPr>
          <a:lstStyle/>
          <a:p>
            <a:r>
              <a:rPr lang="en-US" b="1" dirty="0"/>
              <a:t>medium</a:t>
            </a:r>
          </a:p>
        </p:txBody>
      </p:sp>
      <p:sp>
        <p:nvSpPr>
          <p:cNvPr id="7" name="TextBox 6">
            <a:extLst>
              <a:ext uri="{FF2B5EF4-FFF2-40B4-BE49-F238E27FC236}">
                <a16:creationId xmlns:a16="http://schemas.microsoft.com/office/drawing/2014/main" id="{E486B029-98CB-DBB9-69D9-C495973555AC}"/>
              </a:ext>
            </a:extLst>
          </p:cNvPr>
          <p:cNvSpPr txBox="1"/>
          <p:nvPr/>
        </p:nvSpPr>
        <p:spPr>
          <a:xfrm>
            <a:off x="9360823" y="3896390"/>
            <a:ext cx="853440" cy="369332"/>
          </a:xfrm>
          <a:prstGeom prst="rect">
            <a:avLst/>
          </a:prstGeom>
          <a:noFill/>
        </p:spPr>
        <p:txBody>
          <a:bodyPr wrap="square" rtlCol="0">
            <a:spAutoFit/>
          </a:bodyPr>
          <a:lstStyle/>
          <a:p>
            <a:r>
              <a:rPr lang="en-US" b="1" dirty="0"/>
              <a:t>far</a:t>
            </a:r>
          </a:p>
        </p:txBody>
      </p:sp>
      <p:sp>
        <p:nvSpPr>
          <p:cNvPr id="8" name="TextBox 7">
            <a:extLst>
              <a:ext uri="{FF2B5EF4-FFF2-40B4-BE49-F238E27FC236}">
                <a16:creationId xmlns:a16="http://schemas.microsoft.com/office/drawing/2014/main" id="{9418C716-EED1-E2DA-1EFD-C03B907C82C7}"/>
              </a:ext>
            </a:extLst>
          </p:cNvPr>
          <p:cNvSpPr txBox="1"/>
          <p:nvPr/>
        </p:nvSpPr>
        <p:spPr>
          <a:xfrm>
            <a:off x="2672864" y="4982927"/>
            <a:ext cx="7541400" cy="1092607"/>
          </a:xfrm>
          <a:prstGeom prst="rect">
            <a:avLst/>
          </a:prstGeom>
          <a:noFill/>
        </p:spPr>
        <p:txBody>
          <a:bodyPr wrap="square" rtlCol="0">
            <a:spAutoFit/>
          </a:bodyPr>
          <a:lstStyle/>
          <a:p>
            <a:r>
              <a:rPr lang="en-US" b="1" dirty="0"/>
              <a:t>Hypothesis</a:t>
            </a:r>
          </a:p>
          <a:p>
            <a:endParaRPr lang="en-US" sz="900" b="1" dirty="0"/>
          </a:p>
          <a:p>
            <a:r>
              <a:rPr lang="en-US" dirty="0"/>
              <a:t>Mathematicians spend more time standing close to the board earlier in the session and more time farther from the board as the session continues.</a:t>
            </a:r>
          </a:p>
        </p:txBody>
      </p:sp>
    </p:spTree>
    <p:extLst>
      <p:ext uri="{BB962C8B-B14F-4D97-AF65-F5344CB8AC3E}">
        <p14:creationId xmlns:p14="http://schemas.microsoft.com/office/powerpoint/2010/main" val="333138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6994C62-6C2A-72CD-E886-9E20F84EF487}"/>
              </a:ext>
            </a:extLst>
          </p:cNvPr>
          <p:cNvSpPr txBox="1"/>
          <p:nvPr/>
        </p:nvSpPr>
        <p:spPr>
          <a:xfrm>
            <a:off x="465220" y="3994448"/>
            <a:ext cx="10780297" cy="988479"/>
          </a:xfrm>
          <a:prstGeom prst="rect">
            <a:avLst/>
          </a:prstGeom>
        </p:spPr>
        <p:txBody>
          <a:bodyPr vert="horz" lIns="91440" tIns="45720" rIns="91440" bIns="45720" rtlCol="0">
            <a:normAutofit/>
          </a:bodyPr>
          <a:lstStyle/>
          <a:p>
            <a:pPr>
              <a:lnSpc>
                <a:spcPct val="90000"/>
              </a:lnSpc>
              <a:spcAft>
                <a:spcPts val="600"/>
              </a:spcAft>
            </a:pPr>
            <a:endParaRPr lang="en-US" sz="2400" i="1" dirty="0"/>
          </a:p>
        </p:txBody>
      </p:sp>
      <p:pic>
        <p:nvPicPr>
          <p:cNvPr id="7" name="Picture 6" descr="A person writing on a chalkboard&#10;&#10;Description automatically generated">
            <a:extLst>
              <a:ext uri="{FF2B5EF4-FFF2-40B4-BE49-F238E27FC236}">
                <a16:creationId xmlns:a16="http://schemas.microsoft.com/office/drawing/2014/main" id="{1E91F705-058B-6E86-B12D-3281A22ED439}"/>
              </a:ext>
            </a:extLst>
          </p:cNvPr>
          <p:cNvPicPr>
            <a:picLocks noChangeAspect="1"/>
          </p:cNvPicPr>
          <p:nvPr/>
        </p:nvPicPr>
        <p:blipFill>
          <a:blip r:embed="rId3"/>
          <a:stretch>
            <a:fillRect/>
          </a:stretch>
        </p:blipFill>
        <p:spPr>
          <a:xfrm>
            <a:off x="465220" y="1166076"/>
            <a:ext cx="7274523" cy="4940810"/>
          </a:xfrm>
          <a:prstGeom prst="rect">
            <a:avLst/>
          </a:prstGeom>
        </p:spPr>
      </p:pic>
      <p:sp>
        <p:nvSpPr>
          <p:cNvPr id="8" name="Title 1">
            <a:extLst>
              <a:ext uri="{FF2B5EF4-FFF2-40B4-BE49-F238E27FC236}">
                <a16:creationId xmlns:a16="http://schemas.microsoft.com/office/drawing/2014/main" id="{6419819D-A03F-5645-9D26-01D837D29B2B}"/>
              </a:ext>
            </a:extLst>
          </p:cNvPr>
          <p:cNvSpPr>
            <a:spLocks noGrp="1"/>
          </p:cNvSpPr>
          <p:nvPr>
            <p:ph type="title"/>
          </p:nvPr>
        </p:nvSpPr>
        <p:spPr>
          <a:xfrm>
            <a:off x="838200" y="88332"/>
            <a:ext cx="7025640" cy="809443"/>
          </a:xfrm>
        </p:spPr>
        <p:txBody>
          <a:bodyPr/>
          <a:lstStyle/>
          <a:p>
            <a:endParaRPr lang="en-US" dirty="0"/>
          </a:p>
        </p:txBody>
      </p:sp>
      <p:sp>
        <p:nvSpPr>
          <p:cNvPr id="14" name="TextBox 13">
            <a:extLst>
              <a:ext uri="{FF2B5EF4-FFF2-40B4-BE49-F238E27FC236}">
                <a16:creationId xmlns:a16="http://schemas.microsoft.com/office/drawing/2014/main" id="{A3A557CB-181D-EB3C-9EA3-B3E545E7D3B4}"/>
              </a:ext>
            </a:extLst>
          </p:cNvPr>
          <p:cNvSpPr txBox="1"/>
          <p:nvPr/>
        </p:nvSpPr>
        <p:spPr>
          <a:xfrm>
            <a:off x="8058595" y="1258560"/>
            <a:ext cx="3477534" cy="2677656"/>
          </a:xfrm>
          <a:prstGeom prst="rect">
            <a:avLst/>
          </a:prstGeom>
          <a:noFill/>
        </p:spPr>
        <p:txBody>
          <a:bodyPr wrap="square">
            <a:spAutoFit/>
          </a:bodyPr>
          <a:lstStyle/>
          <a:p>
            <a:r>
              <a:rPr lang="en-US" sz="2800" dirty="0" err="1">
                <a:latin typeface="Times New Roman" panose="02020603050405020304" pitchFamily="18" charset="0"/>
                <a:cs typeface="Times New Roman" panose="02020603050405020304" pitchFamily="18" charset="0"/>
              </a:rPr>
              <a:t>Mediapipe</a:t>
            </a:r>
            <a:r>
              <a:rPr lang="en-US" sz="2800" dirty="0">
                <a:latin typeface="Times New Roman" panose="02020603050405020304" pitchFamily="18" charset="0"/>
                <a:cs typeface="Times New Roman" panose="02020603050405020304" pitchFamily="18" charset="0"/>
              </a:rPr>
              <a:t> Pose </a:t>
            </a:r>
            <a:r>
              <a:rPr lang="en-US" sz="2800" dirty="0" err="1">
                <a:latin typeface="Times New Roman" panose="02020603050405020304" pitchFamily="18" charset="0"/>
                <a:cs typeface="Times New Roman" panose="02020603050405020304" pitchFamily="18" charset="0"/>
              </a:rPr>
              <a:t>Landmarker</a:t>
            </a:r>
            <a:r>
              <a:rPr lang="en-US" sz="2800" dirty="0">
                <a:latin typeface="Times New Roman" panose="02020603050405020304" pitchFamily="18" charset="0"/>
                <a:cs typeface="Times New Roman" panose="02020603050405020304" pitchFamily="18" charset="0"/>
              </a:rPr>
              <a:t> used to track different body parts in hertz.</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30 hertz = 1 sec</a:t>
            </a:r>
          </a:p>
        </p:txBody>
      </p:sp>
    </p:spTree>
    <p:extLst>
      <p:ext uri="{BB962C8B-B14F-4D97-AF65-F5344CB8AC3E}">
        <p14:creationId xmlns:p14="http://schemas.microsoft.com/office/powerpoint/2010/main" val="2473570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E91E1CC-D512-A4BC-E77F-3043AE083EB0}"/>
              </a:ext>
            </a:extLst>
          </p:cNvPr>
          <p:cNvCxnSpPr>
            <a:cxnSpLocks/>
          </p:cNvCxnSpPr>
          <p:nvPr/>
        </p:nvCxnSpPr>
        <p:spPr>
          <a:xfrm>
            <a:off x="1216152" y="3550566"/>
            <a:ext cx="10224247" cy="0"/>
          </a:xfrm>
          <a:prstGeom prst="line">
            <a:avLst/>
          </a:prstGeom>
          <a:ln w="19050">
            <a:solidFill>
              <a:srgbClr val="062756"/>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14A86523-0D93-F4E5-6107-B1CB4A28A9EA}"/>
              </a:ext>
            </a:extLst>
          </p:cNvPr>
          <p:cNvSpPr>
            <a:spLocks noGrp="1"/>
          </p:cNvSpPr>
          <p:nvPr>
            <p:ph type="title"/>
          </p:nvPr>
        </p:nvSpPr>
        <p:spPr>
          <a:xfrm>
            <a:off x="5026017" y="2126455"/>
            <a:ext cx="1848612" cy="1325563"/>
          </a:xfrm>
        </p:spPr>
        <p:txBody>
          <a:bodyPr/>
          <a:lstStyle/>
          <a:p>
            <a:r>
              <a:rPr lang="en-US" dirty="0"/>
              <a:t>Results</a:t>
            </a:r>
          </a:p>
        </p:txBody>
      </p:sp>
    </p:spTree>
    <p:extLst>
      <p:ext uri="{BB962C8B-B14F-4D97-AF65-F5344CB8AC3E}">
        <p14:creationId xmlns:p14="http://schemas.microsoft.com/office/powerpoint/2010/main" val="17118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940A-CAB7-2A4C-86CA-3D3F6AF796EF}"/>
              </a:ext>
            </a:extLst>
          </p:cNvPr>
          <p:cNvSpPr>
            <a:spLocks noGrp="1"/>
          </p:cNvSpPr>
          <p:nvPr>
            <p:ph type="title"/>
          </p:nvPr>
        </p:nvSpPr>
        <p:spPr>
          <a:xfrm>
            <a:off x="838200" y="131326"/>
            <a:ext cx="10515600" cy="1011376"/>
          </a:xfrm>
        </p:spPr>
        <p:txBody>
          <a:bodyPr>
            <a:normAutofit/>
          </a:bodyPr>
          <a:lstStyle/>
          <a:p>
            <a:r>
              <a:rPr lang="en-US" dirty="0">
                <a:latin typeface="+mj-lt"/>
              </a:rPr>
              <a:t>Right Wrist</a:t>
            </a:r>
          </a:p>
        </p:txBody>
      </p:sp>
      <p:cxnSp>
        <p:nvCxnSpPr>
          <p:cNvPr id="5" name="Straight Connector 4">
            <a:extLst>
              <a:ext uri="{FF2B5EF4-FFF2-40B4-BE49-F238E27FC236}">
                <a16:creationId xmlns:a16="http://schemas.microsoft.com/office/drawing/2014/main" id="{2E91E1CC-D512-A4BC-E77F-3043AE083EB0}"/>
              </a:ext>
            </a:extLst>
          </p:cNvPr>
          <p:cNvCxnSpPr>
            <a:cxnSpLocks/>
          </p:cNvCxnSpPr>
          <p:nvPr/>
        </p:nvCxnSpPr>
        <p:spPr>
          <a:xfrm>
            <a:off x="838200" y="1148742"/>
            <a:ext cx="10224247" cy="0"/>
          </a:xfrm>
          <a:prstGeom prst="line">
            <a:avLst/>
          </a:prstGeom>
          <a:ln w="19050">
            <a:solidFill>
              <a:srgbClr val="062756"/>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graph of a graph&#10;&#10;Description automatically generated">
            <a:extLst>
              <a:ext uri="{FF2B5EF4-FFF2-40B4-BE49-F238E27FC236}">
                <a16:creationId xmlns:a16="http://schemas.microsoft.com/office/drawing/2014/main" id="{CD070381-AF23-0342-4CA3-B0F87A12A739}"/>
              </a:ext>
            </a:extLst>
          </p:cNvPr>
          <p:cNvPicPr>
            <a:picLocks noGrp="1" noChangeAspect="1"/>
          </p:cNvPicPr>
          <p:nvPr>
            <p:ph idx="1"/>
          </p:nvPr>
        </p:nvPicPr>
        <p:blipFill>
          <a:blip r:embed="rId3"/>
          <a:stretch>
            <a:fillRect/>
          </a:stretch>
        </p:blipFill>
        <p:spPr>
          <a:xfrm>
            <a:off x="3920331" y="1825625"/>
            <a:ext cx="4351338" cy="4351338"/>
          </a:xfrm>
        </p:spPr>
      </p:pic>
    </p:spTree>
    <p:extLst>
      <p:ext uri="{BB962C8B-B14F-4D97-AF65-F5344CB8AC3E}">
        <p14:creationId xmlns:p14="http://schemas.microsoft.com/office/powerpoint/2010/main" val="43797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940A-CAB7-2A4C-86CA-3D3F6AF796EF}"/>
              </a:ext>
            </a:extLst>
          </p:cNvPr>
          <p:cNvSpPr>
            <a:spLocks noGrp="1"/>
          </p:cNvSpPr>
          <p:nvPr>
            <p:ph type="title"/>
          </p:nvPr>
        </p:nvSpPr>
        <p:spPr>
          <a:xfrm>
            <a:off x="838200" y="131326"/>
            <a:ext cx="10515600" cy="1011376"/>
          </a:xfrm>
        </p:spPr>
        <p:txBody>
          <a:bodyPr>
            <a:normAutofit/>
          </a:bodyPr>
          <a:lstStyle/>
          <a:p>
            <a:r>
              <a:rPr lang="en-US" dirty="0"/>
              <a:t>Right Shoulder</a:t>
            </a:r>
            <a:endParaRPr lang="en-US" dirty="0">
              <a:latin typeface="+mj-lt"/>
            </a:endParaRPr>
          </a:p>
        </p:txBody>
      </p:sp>
      <p:cxnSp>
        <p:nvCxnSpPr>
          <p:cNvPr id="5" name="Straight Connector 4">
            <a:extLst>
              <a:ext uri="{FF2B5EF4-FFF2-40B4-BE49-F238E27FC236}">
                <a16:creationId xmlns:a16="http://schemas.microsoft.com/office/drawing/2014/main" id="{2E91E1CC-D512-A4BC-E77F-3043AE083EB0}"/>
              </a:ext>
            </a:extLst>
          </p:cNvPr>
          <p:cNvCxnSpPr>
            <a:cxnSpLocks/>
          </p:cNvCxnSpPr>
          <p:nvPr/>
        </p:nvCxnSpPr>
        <p:spPr>
          <a:xfrm>
            <a:off x="838200" y="1148742"/>
            <a:ext cx="10224247" cy="0"/>
          </a:xfrm>
          <a:prstGeom prst="line">
            <a:avLst/>
          </a:prstGeom>
          <a:ln w="19050">
            <a:solidFill>
              <a:srgbClr val="062756"/>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graph of a graph&#10;&#10;Description automatically generated">
            <a:extLst>
              <a:ext uri="{FF2B5EF4-FFF2-40B4-BE49-F238E27FC236}">
                <a16:creationId xmlns:a16="http://schemas.microsoft.com/office/drawing/2014/main" id="{819F13F3-77CC-4083-2687-9BE3C1005AE4}"/>
              </a:ext>
            </a:extLst>
          </p:cNvPr>
          <p:cNvPicPr>
            <a:picLocks noGrp="1" noChangeAspect="1"/>
          </p:cNvPicPr>
          <p:nvPr>
            <p:ph idx="1"/>
          </p:nvPr>
        </p:nvPicPr>
        <p:blipFill>
          <a:blip r:embed="rId3"/>
          <a:stretch>
            <a:fillRect/>
          </a:stretch>
        </p:blipFill>
        <p:spPr>
          <a:xfrm>
            <a:off x="3894137" y="1825625"/>
            <a:ext cx="4403725" cy="4403725"/>
          </a:xfrm>
        </p:spPr>
      </p:pic>
    </p:spTree>
    <p:extLst>
      <p:ext uri="{BB962C8B-B14F-4D97-AF65-F5344CB8AC3E}">
        <p14:creationId xmlns:p14="http://schemas.microsoft.com/office/powerpoint/2010/main" val="2727438370"/>
      </p:ext>
    </p:extLst>
  </p:cSld>
  <p:clrMapOvr>
    <a:masterClrMapping/>
  </p:clrMapOvr>
</p:sld>
</file>

<file path=ppt/theme/theme1.xml><?xml version="1.0" encoding="utf-8"?>
<a:theme xmlns:a="http://schemas.openxmlformats.org/drawingml/2006/main" name="UCM_PPT_2020-21_TEMPLATE">
  <a:themeElements>
    <a:clrScheme name="UC Merced">
      <a:dk1>
        <a:srgbClr val="000000"/>
      </a:dk1>
      <a:lt1>
        <a:srgbClr val="FFFFFF"/>
      </a:lt1>
      <a:dk2>
        <a:srgbClr val="454545"/>
      </a:dk2>
      <a:lt2>
        <a:srgbClr val="E0E0E0"/>
      </a:lt2>
      <a:accent1>
        <a:srgbClr val="14233C"/>
      </a:accent1>
      <a:accent2>
        <a:srgbClr val="CDA430"/>
      </a:accent2>
      <a:accent3>
        <a:srgbClr val="0091B2"/>
      </a:accent3>
      <a:accent4>
        <a:srgbClr val="449EF3"/>
      </a:accent4>
      <a:accent5>
        <a:srgbClr val="007CBA"/>
      </a:accent5>
      <a:accent6>
        <a:srgbClr val="88C933"/>
      </a:accent6>
      <a:hlink>
        <a:srgbClr val="EBB41F"/>
      </a:hlink>
      <a:folHlink>
        <a:srgbClr val="E1D67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1_UCM_PPT_2020-21_TEMPLATE">
  <a:themeElements>
    <a:clrScheme name="UC Merced">
      <a:dk1>
        <a:srgbClr val="000000"/>
      </a:dk1>
      <a:lt1>
        <a:srgbClr val="FFFFFF"/>
      </a:lt1>
      <a:dk2>
        <a:srgbClr val="454545"/>
      </a:dk2>
      <a:lt2>
        <a:srgbClr val="E0E0E0"/>
      </a:lt2>
      <a:accent1>
        <a:srgbClr val="14233C"/>
      </a:accent1>
      <a:accent2>
        <a:srgbClr val="CDA430"/>
      </a:accent2>
      <a:accent3>
        <a:srgbClr val="0091B2"/>
      </a:accent3>
      <a:accent4>
        <a:srgbClr val="449EF3"/>
      </a:accent4>
      <a:accent5>
        <a:srgbClr val="007CBA"/>
      </a:accent5>
      <a:accent6>
        <a:srgbClr val="88C933"/>
      </a:accent6>
      <a:hlink>
        <a:srgbClr val="EBB41F"/>
      </a:hlink>
      <a:folHlink>
        <a:srgbClr val="E1D67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5087</TotalTime>
  <Words>1082</Words>
  <Application>Microsoft Office PowerPoint</Application>
  <PresentationFormat>Widescreen</PresentationFormat>
  <Paragraphs>76</Paragraphs>
  <Slides>12</Slides>
  <Notes>12</Notes>
  <HiddenSlides>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12</vt:i4>
      </vt:variant>
    </vt:vector>
  </HeadingPairs>
  <TitlesOfParts>
    <vt:vector size="22" baseType="lpstr">
      <vt:lpstr>Arial</vt:lpstr>
      <vt:lpstr>Calibri</vt:lpstr>
      <vt:lpstr>Calibri Light</vt:lpstr>
      <vt:lpstr>Söhne</vt:lpstr>
      <vt:lpstr>Times New Roman</vt:lpstr>
      <vt:lpstr>Wingdings</vt:lpstr>
      <vt:lpstr>UCM_PPT_2020-21_TEMPLATE</vt:lpstr>
      <vt:lpstr>Office Theme</vt:lpstr>
      <vt:lpstr>1_UCM_PPT_2020-21_TEMPLATE</vt:lpstr>
      <vt:lpstr>1_Office Theme</vt:lpstr>
      <vt:lpstr>PowerPoint Presentation</vt:lpstr>
      <vt:lpstr>PowerPoint Presentation</vt:lpstr>
      <vt:lpstr>Current Study</vt:lpstr>
      <vt:lpstr>PowerPoint Presentation</vt:lpstr>
      <vt:lpstr>PowerPoint Presentation</vt:lpstr>
      <vt:lpstr>PowerPoint Presentation</vt:lpstr>
      <vt:lpstr>Results</vt:lpstr>
      <vt:lpstr>Right Wrist</vt:lpstr>
      <vt:lpstr>Right Shoulder</vt:lpstr>
      <vt:lpstr>Right Shoulder Distance</vt:lpstr>
      <vt:lpstr>Discussion</vt:lpstr>
      <vt:lpstr>Insight moment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Liz Lippincott</dc:creator>
  <cp:lastModifiedBy>Soran Malaie</cp:lastModifiedBy>
  <cp:revision>142</cp:revision>
  <dcterms:created xsi:type="dcterms:W3CDTF">2023-02-03T17:22:41Z</dcterms:created>
  <dcterms:modified xsi:type="dcterms:W3CDTF">2023-12-14T06:21:55Z</dcterms:modified>
</cp:coreProperties>
</file>